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4"/>
    <p:sldMasterId id="2147483677" r:id="rId5"/>
    <p:sldMasterId id="2147483678" r:id="rId6"/>
  </p:sldMasterIdLst>
  <p:notesMasterIdLst>
    <p:notesMasterId r:id="rId25"/>
  </p:notesMasterIdLst>
  <p:sldIdLst>
    <p:sldId id="256" r:id="rId7"/>
    <p:sldId id="257" r:id="rId8"/>
    <p:sldId id="264" r:id="rId9"/>
    <p:sldId id="258" r:id="rId10"/>
    <p:sldId id="260" r:id="rId11"/>
    <p:sldId id="261" r:id="rId12"/>
    <p:sldId id="262" r:id="rId13"/>
    <p:sldId id="263" r:id="rId14"/>
    <p:sldId id="265" r:id="rId15"/>
    <p:sldId id="266" r:id="rId16"/>
    <p:sldId id="267" r:id="rId17"/>
    <p:sldId id="271" r:id="rId18"/>
    <p:sldId id="279" r:id="rId19"/>
    <p:sldId id="276" r:id="rId20"/>
    <p:sldId id="278" r:id="rId21"/>
    <p:sldId id="273" r:id="rId22"/>
    <p:sldId id="275" r:id="rId23"/>
    <p:sldId id="274" r:id="rId24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26"/>
      <p:bold r:id="rId27"/>
      <p:italic r:id="rId28"/>
      <p:boldItalic r:id="rId29"/>
    </p:embeddedFont>
    <p:embeddedFont>
      <p:font typeface="Twinkl" panose="020B0604020202020204" charset="0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65BBC0-91BF-4339-9C65-CB7F853BC604}" v="2" dt="2022-02-13T08:05:07.759"/>
    <p1510:client id="{A7C4C8C5-A706-4FDB-91F5-B9AC60135B9A}" v="1" dt="2023-02-02T10:11:07.732"/>
  </p1510:revLst>
</p1510:revInfo>
</file>

<file path=ppt/tableStyles.xml><?xml version="1.0" encoding="utf-8"?>
<a:tblStyleLst xmlns:a="http://schemas.openxmlformats.org/drawingml/2006/main" def="{49FEEF69-42BF-4F7F-8992-36E579A8A738}">
  <a:tblStyle styleId="{49FEEF69-42BF-4F7F-8992-36E579A8A7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F318AEC-5CEB-48AF-8040-DEED7DA7CA97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CF85630D-A866-4162-B0D2-B10CCA910263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font" Target="fonts/font1.fntdata"/><Relationship Id="rId21" Type="http://schemas.openxmlformats.org/officeDocument/2006/relationships/slide" Target="slides/slide15.xml"/><Relationship Id="rId34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font" Target="fonts/font3.fntdata"/><Relationship Id="rId36" Type="http://schemas.microsoft.com/office/2016/11/relationships/changesInfo" Target="changesInfos/changesInfo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N Jing [Atwell College]" userId="S::jing.sun@education.wa.edu.au::d2a11ad4-3f5e-4beb-86d7-de98aa55cfe6" providerId="AD" clId="Web-{A7C4C8C5-A706-4FDB-91F5-B9AC60135B9A}"/>
    <pc:docChg chg="sldOrd">
      <pc:chgData name="SUN Jing [Atwell College]" userId="S::jing.sun@education.wa.edu.au::d2a11ad4-3f5e-4beb-86d7-de98aa55cfe6" providerId="AD" clId="Web-{A7C4C8C5-A706-4FDB-91F5-B9AC60135B9A}" dt="2023-02-02T10:11:07.732" v="0"/>
      <pc:docMkLst>
        <pc:docMk/>
      </pc:docMkLst>
      <pc:sldChg chg="ord">
        <pc:chgData name="SUN Jing [Atwell College]" userId="S::jing.sun@education.wa.edu.au::d2a11ad4-3f5e-4beb-86d7-de98aa55cfe6" providerId="AD" clId="Web-{A7C4C8C5-A706-4FDB-91F5-B9AC60135B9A}" dt="2023-02-02T10:11:07.732" v="0"/>
        <pc:sldMkLst>
          <pc:docMk/>
          <pc:sldMk cId="0" sldId="275"/>
        </pc:sldMkLst>
      </pc:sldChg>
    </pc:docChg>
  </pc:docChgLst>
  <pc:docChgLst>
    <pc:chgData name="BAKER Mark [Southern River College]" userId="S::mark.baker@education.wa.edu.au::528937f1-e0e3-4bb2-8fd0-7e06c1154cbb" providerId="AD" clId="Web-{7A65BBC0-91BF-4339-9C65-CB7F853BC604}"/>
    <pc:docChg chg="addSld delSld">
      <pc:chgData name="BAKER Mark [Southern River College]" userId="S::mark.baker@education.wa.edu.au::528937f1-e0e3-4bb2-8fd0-7e06c1154cbb" providerId="AD" clId="Web-{7A65BBC0-91BF-4339-9C65-CB7F853BC604}" dt="2022-02-13T08:05:07.759" v="1"/>
      <pc:docMkLst>
        <pc:docMk/>
      </pc:docMkLst>
      <pc:sldChg chg="add del replId">
        <pc:chgData name="BAKER Mark [Southern River College]" userId="S::mark.baker@education.wa.edu.au::528937f1-e0e3-4bb2-8fd0-7e06c1154cbb" providerId="AD" clId="Web-{7A65BBC0-91BF-4339-9C65-CB7F853BC604}" dt="2022-02-13T08:05:07.759" v="1"/>
        <pc:sldMkLst>
          <pc:docMk/>
          <pc:sldMk cId="3687497075" sldId="2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eace7148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eace7148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0243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1552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48789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f336c5b51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4f336c5b51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4f336c5b51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Google Shape;352;g4f336c5b51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solidFill>
                  <a:schemeClr val="dk1"/>
                </a:solidFill>
              </a:rPr>
              <a:t>Learning Objectives contain </a:t>
            </a:r>
            <a:r>
              <a:rPr lang="en-AU" b="1">
                <a:solidFill>
                  <a:schemeClr val="dk1"/>
                </a:solidFill>
              </a:rPr>
              <a:t>concepts </a:t>
            </a:r>
            <a:r>
              <a:rPr lang="en-AU">
                <a:solidFill>
                  <a:schemeClr val="dk1"/>
                </a:solidFill>
              </a:rPr>
              <a:t>(nouns, big ideas), </a:t>
            </a:r>
            <a:r>
              <a:rPr lang="en-AU" b="1">
                <a:solidFill>
                  <a:schemeClr val="dk1"/>
                </a:solidFill>
              </a:rPr>
              <a:t>skills </a:t>
            </a:r>
            <a:r>
              <a:rPr lang="en-AU">
                <a:solidFill>
                  <a:schemeClr val="dk1"/>
                </a:solidFill>
              </a:rPr>
              <a:t>(verbs, measurable behaviours) and sometimes </a:t>
            </a:r>
            <a:r>
              <a:rPr lang="en-AU" b="1">
                <a:solidFill>
                  <a:schemeClr val="dk1"/>
                </a:solidFill>
              </a:rPr>
              <a:t>context </a:t>
            </a:r>
            <a:r>
              <a:rPr lang="en-AU">
                <a:solidFill>
                  <a:schemeClr val="dk1"/>
                </a:solidFill>
              </a:rPr>
              <a:t>(restricting or targeting conditions).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solidFill>
                  <a:schemeClr val="dk1"/>
                </a:solidFill>
              </a:rPr>
              <a:t>●Example: Students will be able to </a:t>
            </a:r>
            <a:r>
              <a:rPr lang="en-AU" b="1">
                <a:solidFill>
                  <a:schemeClr val="dk1"/>
                </a:solidFill>
              </a:rPr>
              <a:t>describe</a:t>
            </a:r>
            <a:r>
              <a:rPr lang="en-AU">
                <a:solidFill>
                  <a:schemeClr val="dk1"/>
                </a:solidFill>
              </a:rPr>
              <a:t> the concept of </a:t>
            </a:r>
            <a:r>
              <a:rPr lang="en-AU" b="1">
                <a:solidFill>
                  <a:schemeClr val="dk1"/>
                </a:solidFill>
              </a:rPr>
              <a:t>density </a:t>
            </a:r>
            <a:r>
              <a:rPr lang="en-AU">
                <a:solidFill>
                  <a:schemeClr val="dk1"/>
                </a:solidFill>
              </a:rPr>
              <a:t>and apply it to </a:t>
            </a:r>
            <a:r>
              <a:rPr lang="en-AU" b="1">
                <a:solidFill>
                  <a:schemeClr val="dk1"/>
                </a:solidFill>
              </a:rPr>
              <a:t>floating and sinking.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solidFill>
                  <a:schemeClr val="dk1"/>
                </a:solidFill>
              </a:rPr>
              <a:t>●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solidFill>
                  <a:schemeClr val="dk1"/>
                </a:solidFill>
              </a:rPr>
              <a:t>Success criteria are specific measurable outcomes that if met mean that the student has met the learning objective.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solidFill>
                  <a:schemeClr val="dk1"/>
                </a:solidFill>
              </a:rPr>
              <a:t>Examples: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solidFill>
                  <a:schemeClr val="dk1"/>
                </a:solidFill>
              </a:rPr>
              <a:t>•Students will be able to compare densities of substances using mass and volume.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solidFill>
                  <a:schemeClr val="dk1"/>
                </a:solidFill>
              </a:rPr>
              <a:t>•Students will be able to identify whether a solid or liquid will float or sink in a liquid based on their densities.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dirty="0"/>
              <a:t>Please include tasks/questions here rather than just referring to a worksheet. This will save on photocopying and facilitate sharing with other schools.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AU" dirty="0"/>
              <a:t>Try and build tasks/questions which escalate through Bloom’s Taxonomy. This will help with differentiation.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f336c5b51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f336c5b51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f336c5b5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f336c5b5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f336c5b5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f336c5b5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f336c5b51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f336c5b51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f336c5b51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f336c5b51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f336c5b51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f336c5b51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f336c5b51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f336c5b51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solidFill>
                  <a:schemeClr val="dk1"/>
                </a:solidFill>
              </a:rPr>
              <a:t>Learning Objectives contain </a:t>
            </a:r>
            <a:r>
              <a:rPr lang="en-AU" b="1">
                <a:solidFill>
                  <a:schemeClr val="dk1"/>
                </a:solidFill>
              </a:rPr>
              <a:t>concepts </a:t>
            </a:r>
            <a:r>
              <a:rPr lang="en-AU">
                <a:solidFill>
                  <a:schemeClr val="dk1"/>
                </a:solidFill>
              </a:rPr>
              <a:t>(nouns, big ideas), </a:t>
            </a:r>
            <a:r>
              <a:rPr lang="en-AU" b="1">
                <a:solidFill>
                  <a:schemeClr val="dk1"/>
                </a:solidFill>
              </a:rPr>
              <a:t>skills </a:t>
            </a:r>
            <a:r>
              <a:rPr lang="en-AU">
                <a:solidFill>
                  <a:schemeClr val="dk1"/>
                </a:solidFill>
              </a:rPr>
              <a:t>(verbs, measurable behaviours) and sometimes </a:t>
            </a:r>
            <a:r>
              <a:rPr lang="en-AU" b="1">
                <a:solidFill>
                  <a:schemeClr val="dk1"/>
                </a:solidFill>
              </a:rPr>
              <a:t>context </a:t>
            </a:r>
            <a:r>
              <a:rPr lang="en-AU">
                <a:solidFill>
                  <a:schemeClr val="dk1"/>
                </a:solidFill>
              </a:rPr>
              <a:t>(restricting or targeting conditions).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solidFill>
                  <a:schemeClr val="dk1"/>
                </a:solidFill>
              </a:rPr>
              <a:t>●Example: Students will be able to </a:t>
            </a:r>
            <a:r>
              <a:rPr lang="en-AU" b="1">
                <a:solidFill>
                  <a:schemeClr val="dk1"/>
                </a:solidFill>
              </a:rPr>
              <a:t>describe</a:t>
            </a:r>
            <a:r>
              <a:rPr lang="en-AU">
                <a:solidFill>
                  <a:schemeClr val="dk1"/>
                </a:solidFill>
              </a:rPr>
              <a:t> the concept of </a:t>
            </a:r>
            <a:r>
              <a:rPr lang="en-AU" b="1">
                <a:solidFill>
                  <a:schemeClr val="dk1"/>
                </a:solidFill>
              </a:rPr>
              <a:t>density </a:t>
            </a:r>
            <a:r>
              <a:rPr lang="en-AU">
                <a:solidFill>
                  <a:schemeClr val="dk1"/>
                </a:solidFill>
              </a:rPr>
              <a:t>and apply it to </a:t>
            </a:r>
            <a:r>
              <a:rPr lang="en-AU" b="1">
                <a:solidFill>
                  <a:schemeClr val="dk1"/>
                </a:solidFill>
              </a:rPr>
              <a:t>floating and sinking.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solidFill>
                  <a:schemeClr val="dk1"/>
                </a:solidFill>
              </a:rPr>
              <a:t>●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solidFill>
                  <a:schemeClr val="dk1"/>
                </a:solidFill>
              </a:rPr>
              <a:t>Success criteria are specific measurable outcomes that if met mean that the student has met the learning objective.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solidFill>
                  <a:schemeClr val="dk1"/>
                </a:solidFill>
              </a:rPr>
              <a:t>Examples: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solidFill>
                  <a:schemeClr val="dk1"/>
                </a:solidFill>
              </a:rPr>
              <a:t>•Students will be able to compare densities of substances using mass and volume.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solidFill>
                  <a:schemeClr val="dk1"/>
                </a:solidFill>
              </a:rPr>
              <a:t>•Students will be able to identify whether a solid or liquid will float or sink in a liquid based on their densities.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69825" y="4467425"/>
            <a:ext cx="1251325" cy="5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/>
        </p:nvSpPr>
        <p:spPr>
          <a:xfrm>
            <a:off x="191000" y="4663075"/>
            <a:ext cx="257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AU"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Science</a:t>
            </a: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80" name="Google Shape;80;p14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" name="Google Shape;81;p14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ate Prior Knowledge">
  <p:cSld name="BLANK_1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87" name="Google Shape;87;p15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93" name="Google Shape;93;p16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Development/Guided Practice">
  <p:cSld name="BLANK_1_1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99" name="Google Shape;99;p17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DEVELOPMENT/GUIDED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0" name="Google Shape;100;p17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body" idx="2"/>
          </p:nvPr>
        </p:nvSpPr>
        <p:spPr>
          <a:xfrm>
            <a:off x="552550" y="1807725"/>
            <a:ext cx="61737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>
  <p:cSld name="BLANK_1_1_1_1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05" name="Google Shape;105;p18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" name="Google Shape;106;p1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Closure">
  <p:cSld name="BLANK_1_1_1_1_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11" name="Google Shape;111;p19"/>
          <p:cNvSpPr txBox="1"/>
          <p:nvPr/>
        </p:nvSpPr>
        <p:spPr>
          <a:xfrm rot="-5400000">
            <a:off x="-667850" y="2399550"/>
            <a:ext cx="17718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CLOSURE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" name="Google Shape;112;p19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>
  <p:cSld name="BLANK_1_1_1_1_1_1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17" name="Google Shape;117;p20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8" name="Google Shape;118;p2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body" idx="2"/>
          </p:nvPr>
        </p:nvSpPr>
        <p:spPr>
          <a:xfrm>
            <a:off x="552550" y="1937350"/>
            <a:ext cx="6173700" cy="29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9825" y="4467425"/>
            <a:ext cx="1251325" cy="5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191000" y="4663075"/>
            <a:ext cx="257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latin typeface="Century Gothic"/>
                <a:ea typeface="Century Gothic"/>
                <a:cs typeface="Century Gothic"/>
                <a:sym typeface="Century Gothic"/>
              </a:rPr>
              <a:t>Science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mpt Boxes">
  <p:cSld name="CUSTOM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/>
        </p:nvSpPr>
        <p:spPr>
          <a:xfrm rot="-5400000">
            <a:off x="-636425" y="2399550"/>
            <a:ext cx="17226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PROMPT BOXES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4" name="Google Shape;134;p23"/>
          <p:cNvSpPr txBox="1">
            <a:spLocks noGrp="1"/>
          </p:cNvSpPr>
          <p:nvPr>
            <p:ph type="body" idx="1"/>
          </p:nvPr>
        </p:nvSpPr>
        <p:spPr>
          <a:xfrm>
            <a:off x="586550" y="547850"/>
            <a:ext cx="7986000" cy="26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type="blank">
  <p:cSld name="BLANK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37" name="Google Shape;137;p24"/>
          <p:cNvSpPr txBox="1"/>
          <p:nvPr/>
        </p:nvSpPr>
        <p:spPr>
          <a:xfrm rot="-5400000">
            <a:off x="-569675" y="2399550"/>
            <a:ext cx="15891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8" name="Google Shape;138;p24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8" name="Google Shape;18;p3"/>
          <p:cNvSpPr txBox="1"/>
          <p:nvPr/>
        </p:nvSpPr>
        <p:spPr>
          <a:xfrm rot="-5400000">
            <a:off x="-569675" y="2399550"/>
            <a:ext cx="15891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AU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41" name="Google Shape;141;p25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2" name="Google Shape;142;p25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5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5" name="Google Shape;145;p25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ate Prior Knowledge">
  <p:cSld name="BLANK_1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48" name="Google Shape;148;p26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9" name="Google Shape;149;p26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54" name="Google Shape;154;p27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5" name="Google Shape;155;p27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Development/Guided Practice">
  <p:cSld name="BLANK_1_1_1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60" name="Google Shape;160;p28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DEVELOPMENT/GUIDED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1" name="Google Shape;161;p2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body" idx="2"/>
          </p:nvPr>
        </p:nvSpPr>
        <p:spPr>
          <a:xfrm>
            <a:off x="552550" y="1807725"/>
            <a:ext cx="61737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>
  <p:cSld name="BLANK_1_1_1_1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66" name="Google Shape;166;p29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7" name="Google Shape;167;p29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Closure">
  <p:cSld name="BLANK_1_1_1_1_1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72" name="Google Shape;172;p30"/>
          <p:cNvSpPr txBox="1"/>
          <p:nvPr/>
        </p:nvSpPr>
        <p:spPr>
          <a:xfrm rot="-5400000">
            <a:off x="-667850" y="2399550"/>
            <a:ext cx="17718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CLOSURE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3" name="Google Shape;173;p3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0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>
  <p:cSld name="BLANK_1_1_1_1_1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78" name="Google Shape;178;p31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9" name="Google Shape;179;p31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3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body" idx="2"/>
          </p:nvPr>
        </p:nvSpPr>
        <p:spPr>
          <a:xfrm>
            <a:off x="552550" y="1937350"/>
            <a:ext cx="6173700" cy="29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22" name="Google Shape;22;p4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AU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" name="Google Shape;23;p4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AU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ate Prior Knowledge">
  <p:cSld name="BLANK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29" name="Google Shape;29;p5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AU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" name="Google Shape;30;p5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35" name="Google Shape;35;p6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AU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" name="Google Shape;36;p6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6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>
  <p:cSld name="BLANK_1_1_1_1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47" name="Google Shape;47;p8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AU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" name="Google Shape;48;p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>
  <p:cSld name="BLANK_1_1_1_1_1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59" name="Google Shape;59;p10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AU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PRACTICE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Google Shape;60;p1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2"/>
          </p:nvPr>
        </p:nvSpPr>
        <p:spPr>
          <a:xfrm>
            <a:off x="552550" y="1937350"/>
            <a:ext cx="6173700" cy="29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pic>
        <p:nvPicPr>
          <p:cNvPr id="72" name="Google Shape;7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9825" y="4467425"/>
            <a:ext cx="1251325" cy="5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2"/>
          <p:cNvSpPr txBox="1"/>
          <p:nvPr/>
        </p:nvSpPr>
        <p:spPr>
          <a:xfrm>
            <a:off x="191000" y="4663075"/>
            <a:ext cx="257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latin typeface="Century Gothic"/>
                <a:ea typeface="Century Gothic"/>
                <a:cs typeface="Century Gothic"/>
                <a:sym typeface="Century Gothic"/>
              </a:rPr>
              <a:t>Science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76" name="Google Shape;76;p13"/>
          <p:cNvSpPr txBox="1"/>
          <p:nvPr/>
        </p:nvSpPr>
        <p:spPr>
          <a:xfrm rot="-5400000">
            <a:off x="-569675" y="2399550"/>
            <a:ext cx="15891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7" name="Google Shape;77;p13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67" name="Google Shape;67;p11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BRDApYgvDqQ?feature=oembed" TargetMode="External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F58489-E9CB-4951-9DCA-1F869C9841A2}"/>
              </a:ext>
            </a:extLst>
          </p:cNvPr>
          <p:cNvSpPr/>
          <p:nvPr/>
        </p:nvSpPr>
        <p:spPr>
          <a:xfrm>
            <a:off x="7772400" y="4518837"/>
            <a:ext cx="1297172" cy="52099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>
              <a:latin typeface="Twinkl" pitchFamily="2" charset="0"/>
            </a:endParaRPr>
          </a:p>
        </p:txBody>
      </p:sp>
      <p:pic>
        <p:nvPicPr>
          <p:cNvPr id="186" name="Google Shape;186;p32"/>
          <p:cNvPicPr preferRelativeResize="0"/>
          <p:nvPr/>
        </p:nvPicPr>
        <p:blipFill rotWithShape="1">
          <a:blip r:embed="rId3">
            <a:alphaModFix amt="38000"/>
          </a:blip>
          <a:srcRect b="15447"/>
          <a:stretch/>
        </p:blipFill>
        <p:spPr>
          <a:xfrm>
            <a:off x="0" y="0"/>
            <a:ext cx="9144002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>
                <a:latin typeface="Twinkl" pitchFamily="2" charset="0"/>
              </a:rPr>
              <a:t>LABORATORY SAFETY</a:t>
            </a:r>
            <a:endParaRPr dirty="0">
              <a:latin typeface="Twinkl" pitchFamily="2" charset="0"/>
            </a:endParaRPr>
          </a:p>
        </p:txBody>
      </p:sp>
      <p:sp>
        <p:nvSpPr>
          <p:cNvPr id="188" name="Google Shape;188;p3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AU">
                <a:solidFill>
                  <a:schemeClr val="dk1"/>
                </a:solidFill>
                <a:latin typeface="Twinkl" pitchFamily="2" charset="0"/>
              </a:rPr>
              <a:t>We will summarise the safety rules within a laboratory</a:t>
            </a:r>
            <a:endParaRPr>
              <a:latin typeface="Twinkl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>
                <a:latin typeface="Twinkl" pitchFamily="2" charset="0"/>
              </a:rPr>
              <a:t>Safety rules are rules to stop people from being hurt or injured.</a:t>
            </a:r>
            <a:endParaRPr dirty="0">
              <a:latin typeface="Twinkl" pitchFamily="2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AU" dirty="0">
                <a:latin typeface="Twinkl" pitchFamily="2" charset="0"/>
              </a:rPr>
              <a:t>What are some </a:t>
            </a:r>
            <a:r>
              <a:rPr lang="en-AU" b="1" dirty="0">
                <a:latin typeface="Twinkl" pitchFamily="2" charset="0"/>
              </a:rPr>
              <a:t>safety rules </a:t>
            </a:r>
            <a:r>
              <a:rPr lang="en-AU" dirty="0">
                <a:latin typeface="Twinkl" pitchFamily="2" charset="0"/>
              </a:rPr>
              <a:t>that you know?</a:t>
            </a:r>
            <a:endParaRPr dirty="0">
              <a:latin typeface="Twinkl" pitchFamily="2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AU" dirty="0">
                <a:latin typeface="Twinkl" pitchFamily="2" charset="0"/>
              </a:rPr>
              <a:t>Pair-Share</a:t>
            </a:r>
            <a:endParaRPr dirty="0">
              <a:latin typeface="Twinkl" pitchFamily="2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 dirty="0">
              <a:latin typeface="Twinkl" pitchFamily="2" charset="0"/>
            </a:endParaRPr>
          </a:p>
        </p:txBody>
      </p:sp>
      <p:sp>
        <p:nvSpPr>
          <p:cNvPr id="257" name="Google Shape;257;p4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AU" sz="1800" dirty="0">
                <a:latin typeface="Twinkl" pitchFamily="2" charset="0"/>
              </a:rPr>
              <a:t>We will explore safety in the laboratory</a:t>
            </a:r>
            <a:endParaRPr lang="en-AU" sz="1800" dirty="0">
              <a:effectLst/>
              <a:latin typeface="Carlito"/>
              <a:ea typeface="Carlito"/>
              <a:cs typeface="Carlito"/>
            </a:endParaRPr>
          </a:p>
        </p:txBody>
      </p:sp>
      <p:graphicFrame>
        <p:nvGraphicFramePr>
          <p:cNvPr id="258" name="Google Shape;258;p42"/>
          <p:cNvGraphicFramePr/>
          <p:nvPr/>
        </p:nvGraphicFramePr>
        <p:xfrm>
          <a:off x="7181198" y="1008155"/>
          <a:ext cx="1224575" cy="350490"/>
        </p:xfrm>
        <a:graphic>
          <a:graphicData uri="http://schemas.openxmlformats.org/drawingml/2006/table">
            <a:tbl>
              <a:tblPr>
                <a:noFill/>
                <a:tableStyleId>{CF85630D-A866-4162-B0D2-B10CCA910263}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100" b="1" u="none" strike="noStrike" cap="non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9" name="Google Shape;259;p42"/>
          <p:cNvGraphicFramePr/>
          <p:nvPr>
            <p:extLst>
              <p:ext uri="{D42A27DB-BD31-4B8C-83A1-F6EECF244321}">
                <p14:modId xmlns:p14="http://schemas.microsoft.com/office/powerpoint/2010/main" val="832741699"/>
              </p:ext>
            </p:extLst>
          </p:nvPr>
        </p:nvGraphicFramePr>
        <p:xfrm>
          <a:off x="6685305" y="2478763"/>
          <a:ext cx="2134475" cy="2209740"/>
        </p:xfrm>
        <a:graphic>
          <a:graphicData uri="http://schemas.openxmlformats.org/drawingml/2006/table">
            <a:tbl>
              <a:tblPr>
                <a:noFill/>
                <a:tableStyleId>{49FEEF69-42BF-4F7F-8992-36E579A8A738}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100" b="1">
                          <a:solidFill>
                            <a:srgbClr val="FFFFFF"/>
                          </a:solidFill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100" b="1">
                        <a:solidFill>
                          <a:srgbClr val="FFFFFF"/>
                        </a:solidFill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100" dirty="0"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Students, you already know </a:t>
                      </a:r>
                      <a:r>
                        <a:rPr lang="en-AU" sz="1100" dirty="0">
                          <a:solidFill>
                            <a:schemeClr val="dk1"/>
                          </a:solidFill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some examples of common safety rules:</a:t>
                      </a:r>
                      <a:endParaRPr sz="1100" dirty="0">
                        <a:solidFill>
                          <a:schemeClr val="dk1"/>
                        </a:solidFill>
                        <a:latin typeface="Twinkl" pitchFamily="2" charset="0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 sz="1100" dirty="0">
                        <a:solidFill>
                          <a:schemeClr val="dk1"/>
                        </a:solidFill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3429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entury Gothic"/>
                        <a:buAutoNum type="arabicPeriod"/>
                      </a:pPr>
                      <a:r>
                        <a:rPr lang="en-AU" sz="1100" dirty="0">
                          <a:solidFill>
                            <a:schemeClr val="dk1"/>
                          </a:solidFill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Never go anywhere with a stranger</a:t>
                      </a:r>
                      <a:endParaRPr sz="1100" dirty="0">
                        <a:solidFill>
                          <a:schemeClr val="dk1"/>
                        </a:solidFill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3429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entury Gothic"/>
                        <a:buAutoNum type="arabicPeriod"/>
                      </a:pPr>
                      <a:r>
                        <a:rPr lang="en-AU" sz="1100" dirty="0">
                          <a:solidFill>
                            <a:schemeClr val="dk1"/>
                          </a:solidFill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Look both ways before you cross the road</a:t>
                      </a:r>
                      <a:endParaRPr sz="1100" dirty="0">
                        <a:solidFill>
                          <a:schemeClr val="dk1"/>
                        </a:solidFill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3429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entury Gothic"/>
                        <a:buAutoNum type="arabicPeriod"/>
                      </a:pPr>
                      <a:r>
                        <a:rPr lang="en-AU" sz="1100" dirty="0">
                          <a:solidFill>
                            <a:schemeClr val="dk1"/>
                          </a:solidFill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Do not share personal information online</a:t>
                      </a:r>
                      <a:endParaRPr sz="1100" dirty="0"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3"/>
          <p:cNvSpPr txBox="1">
            <a:spLocks noGrp="1"/>
          </p:cNvSpPr>
          <p:nvPr>
            <p:ph type="subTitle" idx="1"/>
          </p:nvPr>
        </p:nvSpPr>
        <p:spPr>
          <a:xfrm>
            <a:off x="102200" y="272338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AU">
                <a:solidFill>
                  <a:schemeClr val="lt1"/>
                </a:solidFill>
              </a:rPr>
              <a:t>We will summarise the safety rules within a laboratory</a:t>
            </a:r>
            <a:endParaRPr/>
          </a:p>
        </p:txBody>
      </p:sp>
      <p:sp>
        <p:nvSpPr>
          <p:cNvPr id="265" name="Google Shape;265;p43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dirty="0">
                <a:latin typeface="Twinkl" pitchFamily="2" charset="0"/>
              </a:rPr>
              <a:t>A laboratory</a:t>
            </a:r>
            <a:r>
              <a:rPr lang="en-GB" baseline="-25000" dirty="0">
                <a:latin typeface="Twinkl" pitchFamily="2" charset="0"/>
              </a:rPr>
              <a:t>1</a:t>
            </a:r>
            <a:r>
              <a:rPr lang="en-GB" dirty="0">
                <a:latin typeface="Twinkl" pitchFamily="2" charset="0"/>
              </a:rPr>
              <a:t> is </a:t>
            </a:r>
            <a:r>
              <a:rPr lang="en-GB" dirty="0">
                <a:latin typeface="Twinkl" pitchFamily="2" charset="0"/>
                <a:sym typeface="Century Gothic"/>
              </a:rPr>
              <a:t>a room prepared for </a:t>
            </a:r>
            <a:r>
              <a:rPr lang="en-GB" dirty="0">
                <a:latin typeface="Twinkl" pitchFamily="2" charset="0"/>
              </a:rPr>
              <a:t>scientific</a:t>
            </a:r>
            <a:r>
              <a:rPr lang="en-GB" sz="2000" baseline="-25000" dirty="0">
                <a:latin typeface="Twinkl" pitchFamily="2" charset="0"/>
              </a:rPr>
              <a:t>2</a:t>
            </a:r>
            <a:r>
              <a:rPr lang="en-GB" u="sng" dirty="0">
                <a:latin typeface="Twinkl" pitchFamily="2" charset="0"/>
                <a:sym typeface="Century Gothic"/>
              </a:rPr>
              <a:t> </a:t>
            </a:r>
            <a:r>
              <a:rPr lang="en-GB" dirty="0">
                <a:latin typeface="Twinkl" pitchFamily="2" charset="0"/>
                <a:sym typeface="Century Gothic"/>
              </a:rPr>
              <a:t>experiments, research or teaching.</a:t>
            </a:r>
            <a:endParaRPr lang="en-GB" dirty="0">
              <a:latin typeface="Twinkl" pitchFamily="2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lang="en-GB" dirty="0">
              <a:latin typeface="Twinkl" pitchFamily="2" charset="0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lang="en-GB" dirty="0">
              <a:latin typeface="Twinkl" pitchFamily="2" charset="0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lang="en-GB" dirty="0">
              <a:latin typeface="Twinkl" pitchFamily="2" charset="0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 lang="en-GB" dirty="0">
              <a:latin typeface="Twinkl" pitchFamily="2" charset="0"/>
            </a:endParaRPr>
          </a:p>
        </p:txBody>
      </p:sp>
      <p:graphicFrame>
        <p:nvGraphicFramePr>
          <p:cNvPr id="266" name="Google Shape;266;p43"/>
          <p:cNvGraphicFramePr/>
          <p:nvPr>
            <p:extLst>
              <p:ext uri="{D42A27DB-BD31-4B8C-83A1-F6EECF244321}">
                <p14:modId xmlns:p14="http://schemas.microsoft.com/office/powerpoint/2010/main" val="2605023715"/>
              </p:ext>
            </p:extLst>
          </p:nvPr>
        </p:nvGraphicFramePr>
        <p:xfrm>
          <a:off x="6692000" y="2348214"/>
          <a:ext cx="2199675" cy="1390493"/>
        </p:xfrm>
        <a:graphic>
          <a:graphicData uri="http://schemas.openxmlformats.org/drawingml/2006/table">
            <a:tbl>
              <a:tblPr>
                <a:noFill/>
                <a:tableStyleId>{FF318AEC-5CEB-48AF-8040-DEED7DA7CA97}</a:tableStyleId>
              </a:tblPr>
              <a:tblGrid>
                <a:gridCol w="2199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80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AU" sz="1100" b="1" u="none" strike="noStrike" cap="none">
                          <a:solidFill>
                            <a:srgbClr val="FFFFFF"/>
                          </a:solidFill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000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AU" sz="1100" u="none" strike="noStrike" cap="none" dirty="0"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What is a laboratory?</a:t>
                      </a:r>
                      <a:endParaRPr sz="1100" u="none" strike="noStrike" cap="none" dirty="0"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dirty="0"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AU" sz="1100" u="none" strike="noStrike" cap="none" dirty="0"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Which of these pictures show laboratories?</a:t>
                      </a:r>
                      <a:endParaRPr sz="1100" u="none" strike="noStrike" cap="none" dirty="0"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43"/>
          <p:cNvGraphicFramePr/>
          <p:nvPr>
            <p:extLst>
              <p:ext uri="{D42A27DB-BD31-4B8C-83A1-F6EECF244321}">
                <p14:modId xmlns:p14="http://schemas.microsoft.com/office/powerpoint/2010/main" val="227118288"/>
              </p:ext>
            </p:extLst>
          </p:nvPr>
        </p:nvGraphicFramePr>
        <p:xfrm>
          <a:off x="6272304" y="3930725"/>
          <a:ext cx="2619375" cy="1036260"/>
        </p:xfrm>
        <a:graphic>
          <a:graphicData uri="http://schemas.openxmlformats.org/drawingml/2006/table">
            <a:tbl>
              <a:tblPr>
                <a:noFill/>
                <a:tableStyleId>{FF318AEC-5CEB-48AF-8040-DEED7DA7CA97}</a:tableStyleId>
              </a:tblPr>
              <a:tblGrid>
                <a:gridCol w="2619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0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100" b="1" u="none" strike="noStrike" cap="none">
                          <a:solidFill>
                            <a:srgbClr val="FFFFFF"/>
                          </a:solidFill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AU" sz="1100" dirty="0"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1 - </a:t>
                      </a:r>
                      <a:r>
                        <a:rPr lang="en-AU" sz="1100" u="none" strike="noStrike" cap="none" dirty="0"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a room for scientific experiments, research or teaching</a:t>
                      </a:r>
                      <a:endParaRPr sz="1100" dirty="0"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AU" sz="1100" dirty="0"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2 - </a:t>
                      </a:r>
                      <a:r>
                        <a:rPr lang="en-AU" sz="1100" u="none" strike="noStrike" cap="none" dirty="0"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to do with science</a:t>
                      </a:r>
                      <a:endParaRPr sz="1100" u="none" strike="noStrike" cap="none" dirty="0"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68" name="Google Shape;268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298" y="1720301"/>
            <a:ext cx="2283400" cy="15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62050" y="3389720"/>
            <a:ext cx="2283400" cy="1423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62313" y="1720289"/>
            <a:ext cx="2619375" cy="1377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6412" y="3432687"/>
            <a:ext cx="2377174" cy="13371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3"/>
          <p:cNvSpPr txBox="1"/>
          <p:nvPr/>
        </p:nvSpPr>
        <p:spPr>
          <a:xfrm>
            <a:off x="643300" y="1773521"/>
            <a:ext cx="252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273" name="Google Shape;273;p43"/>
          <p:cNvSpPr txBox="1"/>
          <p:nvPr/>
        </p:nvSpPr>
        <p:spPr>
          <a:xfrm>
            <a:off x="3302537" y="1720288"/>
            <a:ext cx="252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274" name="Google Shape;274;p43"/>
          <p:cNvSpPr txBox="1"/>
          <p:nvPr/>
        </p:nvSpPr>
        <p:spPr>
          <a:xfrm>
            <a:off x="576715" y="3440852"/>
            <a:ext cx="2530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5" name="Google Shape;275;p43"/>
          <p:cNvSpPr txBox="1"/>
          <p:nvPr/>
        </p:nvSpPr>
        <p:spPr>
          <a:xfrm>
            <a:off x="3362045" y="3345277"/>
            <a:ext cx="2530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/>
          </a:p>
        </p:txBody>
      </p:sp>
      <p:graphicFrame>
        <p:nvGraphicFramePr>
          <p:cNvPr id="276" name="Google Shape;276;p43"/>
          <p:cNvGraphicFramePr/>
          <p:nvPr/>
        </p:nvGraphicFramePr>
        <p:xfrm>
          <a:off x="7318458" y="810105"/>
          <a:ext cx="1224575" cy="350490"/>
        </p:xfrm>
        <a:graphic>
          <a:graphicData uri="http://schemas.openxmlformats.org/drawingml/2006/table">
            <a:tbl>
              <a:tblPr>
                <a:noFill/>
                <a:tableStyleId>{FF318AEC-5CEB-48AF-8040-DEED7DA7CA97}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100" b="1" u="none" strike="noStrike" cap="non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7" name="Google Shape;277;p43"/>
          <p:cNvGraphicFramePr/>
          <p:nvPr/>
        </p:nvGraphicFramePr>
        <p:xfrm>
          <a:off x="7318458" y="1222254"/>
          <a:ext cx="1224575" cy="350490"/>
        </p:xfrm>
        <a:graphic>
          <a:graphicData uri="http://schemas.openxmlformats.org/drawingml/2006/table">
            <a:tbl>
              <a:tblPr>
                <a:noFill/>
                <a:tableStyleId>{FF318AEC-5CEB-48AF-8040-DEED7DA7CA97}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100" b="1" u="none" strike="noStrike" cap="non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AU" sz="1800" dirty="0">
                <a:latin typeface="Twinkl" pitchFamily="2" charset="0"/>
              </a:rPr>
              <a:t>We will explore safety in the laboratory</a:t>
            </a:r>
            <a:endParaRPr dirty="0"/>
          </a:p>
        </p:txBody>
      </p:sp>
      <p:sp>
        <p:nvSpPr>
          <p:cNvPr id="315" name="Google Shape;315;p47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AU" dirty="0">
                <a:latin typeface="Twinkl" pitchFamily="2" charset="0"/>
              </a:rPr>
              <a:t>We must know the safety rules within a laboratory₁ so that everyone remains safe.</a:t>
            </a:r>
            <a:endParaRPr dirty="0">
              <a:latin typeface="Twinkl" pitchFamily="2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-AU" dirty="0">
                <a:latin typeface="Twinkl" pitchFamily="2" charset="0"/>
              </a:rPr>
              <a:t>It’s important that the rules are followed and that you are able to summarise the safety rules.</a:t>
            </a:r>
            <a:endParaRPr dirty="0">
              <a:latin typeface="Twinkl" pitchFamily="2" charset="0"/>
            </a:endParaRPr>
          </a:p>
        </p:txBody>
      </p:sp>
      <p:graphicFrame>
        <p:nvGraphicFramePr>
          <p:cNvPr id="316" name="Google Shape;316;p47"/>
          <p:cNvGraphicFramePr/>
          <p:nvPr>
            <p:extLst>
              <p:ext uri="{D42A27DB-BD31-4B8C-83A1-F6EECF244321}">
                <p14:modId xmlns:p14="http://schemas.microsoft.com/office/powerpoint/2010/main" val="619429304"/>
              </p:ext>
            </p:extLst>
          </p:nvPr>
        </p:nvGraphicFramePr>
        <p:xfrm>
          <a:off x="6782400" y="852700"/>
          <a:ext cx="2189500" cy="1203900"/>
        </p:xfrm>
        <a:graphic>
          <a:graphicData uri="http://schemas.openxmlformats.org/drawingml/2006/table">
            <a:tbl>
              <a:tblPr>
                <a:noFill/>
                <a:tableStyleId>{FF318AEC-5CEB-48AF-8040-DEED7DA7CA97}</a:tableStyleId>
              </a:tblPr>
              <a:tblGrid>
                <a:gridCol w="218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100" b="1" u="none" strike="noStrike" cap="none">
                          <a:solidFill>
                            <a:srgbClr val="FFFFFF"/>
                          </a:solidFill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AU" sz="1100" dirty="0"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What is one safety rule for the laboratory?</a:t>
                      </a:r>
                      <a:endParaRPr sz="1100" dirty="0"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dirty="0"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AU" sz="1100" dirty="0"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Pair-Share</a:t>
                      </a:r>
                      <a:endParaRPr sz="1100" dirty="0"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17" name="Google Shape;317;p47"/>
          <p:cNvGraphicFramePr/>
          <p:nvPr>
            <p:extLst>
              <p:ext uri="{D42A27DB-BD31-4B8C-83A1-F6EECF244321}">
                <p14:modId xmlns:p14="http://schemas.microsoft.com/office/powerpoint/2010/main" val="3933758972"/>
              </p:ext>
            </p:extLst>
          </p:nvPr>
        </p:nvGraphicFramePr>
        <p:xfrm>
          <a:off x="6765525" y="2571750"/>
          <a:ext cx="2206375" cy="1036260"/>
        </p:xfrm>
        <a:graphic>
          <a:graphicData uri="http://schemas.openxmlformats.org/drawingml/2006/table">
            <a:tbl>
              <a:tblPr>
                <a:noFill/>
                <a:tableStyleId>{FF318AEC-5CEB-48AF-8040-DEED7DA7CA97}</a:tableStyleId>
              </a:tblPr>
              <a:tblGrid>
                <a:gridCol w="2206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0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100" b="1" u="none" strike="noStrike" cap="none" dirty="0">
                          <a:solidFill>
                            <a:srgbClr val="FFFFFF"/>
                          </a:solidFill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dirty="0"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AU" sz="1100" dirty="0"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1 - </a:t>
                      </a:r>
                      <a:r>
                        <a:rPr lang="en-AU" sz="1100" u="none" strike="noStrike" cap="none" dirty="0"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a room for scientific experiments, research or teaching.</a:t>
                      </a:r>
                      <a:endParaRPr sz="1100" u="none" strike="noStrike" cap="none" dirty="0"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18" name="Google Shape;31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2299" y="2571750"/>
            <a:ext cx="2456778" cy="219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AU" sz="1800" dirty="0">
                <a:latin typeface="Twinkl" pitchFamily="2" charset="0"/>
              </a:rPr>
              <a:t>We will explore safety in the laboratory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ADFE9A-5053-4D76-92C2-11A404AC4C0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Online Media 3" title="LAB RULES - Dua Lipa &quot;New Rules&quot; Parody | SCIENCE SONGS">
            <a:hlinkClick r:id="" action="ppaction://media"/>
            <a:extLst>
              <a:ext uri="{FF2B5EF4-FFF2-40B4-BE49-F238E27FC236}">
                <a16:creationId xmlns:a16="http://schemas.microsoft.com/office/drawing/2014/main" id="{4A6A7AAE-4F23-415E-9418-A2776FE4208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7948" y="0"/>
            <a:ext cx="9088104" cy="513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7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AU" sz="1800" dirty="0">
                <a:latin typeface="Twinkl" pitchFamily="2" charset="0"/>
              </a:rPr>
              <a:t>We will explore safety in the laboratory</a:t>
            </a:r>
            <a:endParaRPr dirty="0"/>
          </a:p>
        </p:txBody>
      </p:sp>
      <p:sp>
        <p:nvSpPr>
          <p:cNvPr id="293" name="Google Shape;293;p45"/>
          <p:cNvSpPr txBox="1">
            <a:spLocks noGrp="1"/>
          </p:cNvSpPr>
          <p:nvPr>
            <p:ph type="body" idx="2"/>
          </p:nvPr>
        </p:nvSpPr>
        <p:spPr>
          <a:xfrm>
            <a:off x="482199" y="852700"/>
            <a:ext cx="8337565" cy="4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GB" dirty="0">
                <a:latin typeface="Twinkl" pitchFamily="2" charset="0"/>
              </a:rPr>
              <a:t>To make sure we are all safe in this laboratory we are going to sign a </a:t>
            </a:r>
            <a:r>
              <a:rPr lang="en-GB" b="1" dirty="0">
                <a:latin typeface="Twinkl" pitchFamily="2" charset="0"/>
              </a:rPr>
              <a:t>Safety Contract </a:t>
            </a:r>
            <a:r>
              <a:rPr lang="en-GB" dirty="0">
                <a:latin typeface="Twinkl" pitchFamily="2" charset="0"/>
              </a:rPr>
              <a:t>that covers all the </a:t>
            </a:r>
            <a:r>
              <a:rPr lang="en-GB" b="1" dirty="0">
                <a:latin typeface="Twinkl" pitchFamily="2" charset="0"/>
              </a:rPr>
              <a:t>safety rules</a:t>
            </a:r>
            <a:r>
              <a:rPr lang="en-GB" dirty="0">
                <a:latin typeface="Twinkl" pitchFamily="2" charset="0"/>
              </a:rPr>
              <a:t>. </a:t>
            </a:r>
            <a:endParaRPr dirty="0">
              <a:latin typeface="Twinkl" pitchFamily="2" charset="0"/>
            </a:endParaRPr>
          </a:p>
        </p:txBody>
      </p:sp>
      <p:graphicFrame>
        <p:nvGraphicFramePr>
          <p:cNvPr id="294" name="Google Shape;294;p45"/>
          <p:cNvGraphicFramePr/>
          <p:nvPr>
            <p:extLst>
              <p:ext uri="{D42A27DB-BD31-4B8C-83A1-F6EECF244321}">
                <p14:modId xmlns:p14="http://schemas.microsoft.com/office/powerpoint/2010/main" val="2248764186"/>
              </p:ext>
            </p:extLst>
          </p:nvPr>
        </p:nvGraphicFramePr>
        <p:xfrm>
          <a:off x="7638430" y="2238689"/>
          <a:ext cx="1328577" cy="1706820"/>
        </p:xfrm>
        <a:graphic>
          <a:graphicData uri="http://schemas.openxmlformats.org/drawingml/2006/table">
            <a:tbl>
              <a:tblPr>
                <a:noFill/>
                <a:tableStyleId>{49FEEF69-42BF-4F7F-8992-36E579A8A738}</a:tableStyleId>
              </a:tblPr>
              <a:tblGrid>
                <a:gridCol w="1328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0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TEACHER CUE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74E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This will need to be sign by both student and parent before student can participate in experiments. 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7FEC2DA-FA68-4FB8-BAD4-53818D5C8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43" y="1584251"/>
            <a:ext cx="6885653" cy="5143500"/>
          </a:xfrm>
          <a:prstGeom prst="rect">
            <a:avLst/>
          </a:prstGeom>
        </p:spPr>
      </p:pic>
      <p:graphicFrame>
        <p:nvGraphicFramePr>
          <p:cNvPr id="7" name="Google Shape;197;p33">
            <a:extLst>
              <a:ext uri="{FF2B5EF4-FFF2-40B4-BE49-F238E27FC236}">
                <a16:creationId xmlns:a16="http://schemas.microsoft.com/office/drawing/2014/main" id="{4E8D4743-31E9-478C-A639-1205DFCAED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7462252"/>
              </p:ext>
            </p:extLst>
          </p:nvPr>
        </p:nvGraphicFramePr>
        <p:xfrm>
          <a:off x="7515096" y="266050"/>
          <a:ext cx="1224575" cy="350490"/>
        </p:xfrm>
        <a:graphic>
          <a:graphicData uri="http://schemas.openxmlformats.org/drawingml/2006/table">
            <a:tbl>
              <a:tblPr>
                <a:noFill/>
                <a:tableStyleId>{49FEEF69-42BF-4F7F-8992-36E579A8A738}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064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AU" sz="1800" dirty="0">
                <a:latin typeface="Twinkl" pitchFamily="2" charset="0"/>
              </a:rPr>
              <a:t>We will explore safety in the laboratory</a:t>
            </a:r>
            <a:endParaRPr dirty="0"/>
          </a:p>
        </p:txBody>
      </p:sp>
      <p:graphicFrame>
        <p:nvGraphicFramePr>
          <p:cNvPr id="7" name="Google Shape;197;p33">
            <a:extLst>
              <a:ext uri="{FF2B5EF4-FFF2-40B4-BE49-F238E27FC236}">
                <a16:creationId xmlns:a16="http://schemas.microsoft.com/office/drawing/2014/main" id="{4E8D4743-31E9-478C-A639-1205DFCAEDD4}"/>
              </a:ext>
            </a:extLst>
          </p:cNvPr>
          <p:cNvGraphicFramePr/>
          <p:nvPr/>
        </p:nvGraphicFramePr>
        <p:xfrm>
          <a:off x="7515096" y="266050"/>
          <a:ext cx="1224575" cy="350490"/>
        </p:xfrm>
        <a:graphic>
          <a:graphicData uri="http://schemas.openxmlformats.org/drawingml/2006/table">
            <a:tbl>
              <a:tblPr>
                <a:noFill/>
                <a:tableStyleId>{49FEEF69-42BF-4F7F-8992-36E579A8A738}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8E1EEE5-0F7A-4998-A8F4-4864E7128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28" y="664963"/>
            <a:ext cx="2219325" cy="4324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1A2622-9321-4418-B1FB-A8E61EC7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355" y="781705"/>
            <a:ext cx="2105025" cy="1466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6CC5E8-40A4-479C-8A48-0AC46D8A2A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6939"/>
          <a:stretch/>
        </p:blipFill>
        <p:spPr>
          <a:xfrm>
            <a:off x="2651382" y="2248555"/>
            <a:ext cx="2095500" cy="26187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A2BB7A-E401-4A0B-ADBE-3794759378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0380" y="769950"/>
            <a:ext cx="2133600" cy="396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CC44B7-A10F-475E-9F42-9D89439EA4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0482" y="781705"/>
            <a:ext cx="210502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825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35325" y="1896100"/>
            <a:ext cx="4243949" cy="318142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1800" dirty="0">
                <a:latin typeface="Twinkl" pitchFamily="2" charset="0"/>
              </a:rPr>
              <a:t>We will explore safety in the laboratory</a:t>
            </a:r>
            <a:endParaRPr lang="en-GB" dirty="0">
              <a:latin typeface="Twinkl" pitchFamily="2" charset="0"/>
            </a:endParaRPr>
          </a:p>
        </p:txBody>
      </p:sp>
      <p:sp>
        <p:nvSpPr>
          <p:cNvPr id="334" name="Google Shape;334;p49"/>
          <p:cNvSpPr/>
          <p:nvPr/>
        </p:nvSpPr>
        <p:spPr>
          <a:xfrm>
            <a:off x="552550" y="858550"/>
            <a:ext cx="5896800" cy="1164000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AU" sz="1800" dirty="0">
                <a:latin typeface="Twinkl" pitchFamily="2" charset="0"/>
                <a:ea typeface="Century Gothic"/>
                <a:cs typeface="Century Gothic"/>
                <a:sym typeface="Century Gothic"/>
              </a:rPr>
              <a:t>Write down the rules being broken in the picture below.</a:t>
            </a:r>
            <a:endParaRPr sz="1800" dirty="0">
              <a:latin typeface="Twinkl" pitchFamily="2" charset="0"/>
              <a:ea typeface="Century Gothic"/>
              <a:cs typeface="Century Gothic"/>
              <a:sym typeface="Century Gothic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AU" sz="1800" dirty="0">
                <a:latin typeface="Twinkl" pitchFamily="2" charset="0"/>
                <a:ea typeface="Century Gothic"/>
                <a:cs typeface="Century Gothic"/>
                <a:sym typeface="Century Gothic"/>
              </a:rPr>
              <a:t>In your notebooks, summarise₁ the safety rules within a laboratory₂.</a:t>
            </a:r>
            <a:endParaRPr dirty="0">
              <a:latin typeface="Twinkl" pitchFamily="2" charset="0"/>
            </a:endParaRPr>
          </a:p>
        </p:txBody>
      </p:sp>
      <p:graphicFrame>
        <p:nvGraphicFramePr>
          <p:cNvPr id="335" name="Google Shape;335;p49"/>
          <p:cNvGraphicFramePr/>
          <p:nvPr>
            <p:extLst>
              <p:ext uri="{D42A27DB-BD31-4B8C-83A1-F6EECF244321}">
                <p14:modId xmlns:p14="http://schemas.microsoft.com/office/powerpoint/2010/main" val="2784521549"/>
              </p:ext>
            </p:extLst>
          </p:nvPr>
        </p:nvGraphicFramePr>
        <p:xfrm>
          <a:off x="6449349" y="3866945"/>
          <a:ext cx="2564650" cy="1036260"/>
        </p:xfrm>
        <a:graphic>
          <a:graphicData uri="http://schemas.openxmlformats.org/drawingml/2006/table">
            <a:tbl>
              <a:tblPr>
                <a:noFill/>
                <a:tableStyleId>{FF318AEC-5CEB-48AF-8040-DEED7DA7CA97}</a:tableStyleId>
              </a:tblPr>
              <a:tblGrid>
                <a:gridCol w="256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100" b="1" u="none" strike="noStrike" cap="none">
                          <a:solidFill>
                            <a:srgbClr val="FFFFFF"/>
                          </a:solidFill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AU" sz="1100" dirty="0"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1</a:t>
                      </a:r>
                      <a:r>
                        <a:rPr lang="en-AU" sz="1100" u="none" strike="noStrike" cap="none" dirty="0"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 - </a:t>
                      </a:r>
                      <a:r>
                        <a:rPr lang="en-AU" sz="1100" dirty="0"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write the main ideas</a:t>
                      </a:r>
                      <a:endParaRPr sz="1100" dirty="0"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AU" sz="1100" dirty="0"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2 - </a:t>
                      </a:r>
                      <a:r>
                        <a:rPr lang="en-AU" sz="1100" dirty="0">
                          <a:solidFill>
                            <a:schemeClr val="dk1"/>
                          </a:solidFill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a room for scientific experiments, research or teaching</a:t>
                      </a:r>
                      <a:endParaRPr sz="1100" dirty="0"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6" name="Google Shape;336;p49"/>
          <p:cNvGraphicFramePr/>
          <p:nvPr>
            <p:extLst>
              <p:ext uri="{D42A27DB-BD31-4B8C-83A1-F6EECF244321}">
                <p14:modId xmlns:p14="http://schemas.microsoft.com/office/powerpoint/2010/main" val="1361187808"/>
              </p:ext>
            </p:extLst>
          </p:nvPr>
        </p:nvGraphicFramePr>
        <p:xfrm>
          <a:off x="6782400" y="1605877"/>
          <a:ext cx="2189500" cy="1036260"/>
        </p:xfrm>
        <a:graphic>
          <a:graphicData uri="http://schemas.openxmlformats.org/drawingml/2006/table">
            <a:tbl>
              <a:tblPr>
                <a:noFill/>
                <a:tableStyleId>{FF318AEC-5CEB-48AF-8040-DEED7DA7CA97}</a:tableStyleId>
              </a:tblPr>
              <a:tblGrid>
                <a:gridCol w="218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100" b="1" u="none" strike="noStrike" cap="none" dirty="0">
                          <a:solidFill>
                            <a:srgbClr val="FFFFFF"/>
                          </a:solidFill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 u="none" strike="noStrike" cap="none" dirty="0">
                        <a:solidFill>
                          <a:srgbClr val="FFFFFF"/>
                        </a:solidFill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AU" sz="1100" dirty="0"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What does summarise mean?</a:t>
                      </a:r>
                      <a:endParaRPr sz="1100" dirty="0"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dirty="0"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AU" sz="1100" dirty="0"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Pair-Share</a:t>
                      </a:r>
                      <a:endParaRPr sz="1100" dirty="0"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7" name="Google Shape;337;p49"/>
          <p:cNvGraphicFramePr/>
          <p:nvPr>
            <p:extLst>
              <p:ext uri="{D42A27DB-BD31-4B8C-83A1-F6EECF244321}">
                <p14:modId xmlns:p14="http://schemas.microsoft.com/office/powerpoint/2010/main" val="3263607416"/>
              </p:ext>
            </p:extLst>
          </p:nvPr>
        </p:nvGraphicFramePr>
        <p:xfrm>
          <a:off x="6837425" y="2736411"/>
          <a:ext cx="2134475" cy="1036260"/>
        </p:xfrm>
        <a:graphic>
          <a:graphicData uri="http://schemas.openxmlformats.org/drawingml/2006/table">
            <a:tbl>
              <a:tblPr>
                <a:noFill/>
                <a:tableStyleId>{49FEEF69-42BF-4F7F-8992-36E579A8A738}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100" b="1" dirty="0">
                          <a:solidFill>
                            <a:srgbClr val="FFFFFF"/>
                          </a:solidFill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 dirty="0">
                        <a:solidFill>
                          <a:srgbClr val="FFFFFF"/>
                        </a:solidFill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100" dirty="0"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Students, remember that </a:t>
                      </a:r>
                      <a:r>
                        <a:rPr lang="en-AU" sz="1100" dirty="0">
                          <a:solidFill>
                            <a:schemeClr val="dk1"/>
                          </a:solidFill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safety rules stop people from being hurt or injured.</a:t>
                      </a:r>
                      <a:endParaRPr sz="1100" dirty="0"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MS900074799[1].wav">
            <a:hlinkClick r:id="" action="ppaction://media"/>
            <a:extLst>
              <a:ext uri="{FF2B5EF4-FFF2-40B4-BE49-F238E27FC236}">
                <a16:creationId xmlns:a16="http://schemas.microsoft.com/office/drawing/2014/main" id="{D041D045-D6C8-4D91-9CA5-9599BDEE1169}"/>
              </a:ext>
            </a:extLst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7545867" y="1183760"/>
            <a:ext cx="140707" cy="14070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97501DC-3AB9-41FB-BAA8-A67ACA40E7E6}"/>
              </a:ext>
            </a:extLst>
          </p:cNvPr>
          <p:cNvSpPr/>
          <p:nvPr/>
        </p:nvSpPr>
        <p:spPr>
          <a:xfrm>
            <a:off x="7410598" y="391672"/>
            <a:ext cx="1180852" cy="1137612"/>
          </a:xfrm>
          <a:prstGeom prst="ellipse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2202093-446E-4127-921A-3E82906EF6A7}"/>
              </a:ext>
            </a:extLst>
          </p:cNvPr>
          <p:cNvSpPr/>
          <p:nvPr/>
        </p:nvSpPr>
        <p:spPr>
          <a:xfrm>
            <a:off x="7410598" y="391672"/>
            <a:ext cx="1180852" cy="1137612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B6ADD7-B2D3-428F-8C0E-99613A1537E8}"/>
              </a:ext>
            </a:extLst>
          </p:cNvPr>
          <p:cNvSpPr txBox="1"/>
          <p:nvPr/>
        </p:nvSpPr>
        <p:spPr>
          <a:xfrm>
            <a:off x="7545867" y="76376"/>
            <a:ext cx="874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5 minutes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7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>
                <p:cTn id="1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1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466900" cy="20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AU" sz="2000"/>
              <a:t>We will define laboratory</a:t>
            </a:r>
            <a:endParaRPr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AU" sz="2000"/>
              <a:t>We will list safety rules for the laboratory</a:t>
            </a:r>
            <a:endParaRPr sz="2000"/>
          </a:p>
        </p:txBody>
      </p:sp>
      <p:sp>
        <p:nvSpPr>
          <p:cNvPr id="355" name="Google Shape;355;p51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AU" sz="3600"/>
              <a:t>We will summarise₁ the safety rules within a laboratory</a:t>
            </a:r>
            <a:endParaRPr sz="3600"/>
          </a:p>
        </p:txBody>
      </p:sp>
      <p:graphicFrame>
        <p:nvGraphicFramePr>
          <p:cNvPr id="356" name="Google Shape;356;p51"/>
          <p:cNvGraphicFramePr/>
          <p:nvPr/>
        </p:nvGraphicFramePr>
        <p:xfrm>
          <a:off x="6542751" y="3825530"/>
          <a:ext cx="2285175" cy="788690"/>
        </p:xfrm>
        <a:graphic>
          <a:graphicData uri="http://schemas.openxmlformats.org/drawingml/2006/table">
            <a:tbl>
              <a:tblPr>
                <a:noFill/>
                <a:tableStyleId>{FF318AEC-5CEB-48AF-8040-DEED7DA7CA97}</a:tableStyleId>
              </a:tblPr>
              <a:tblGrid>
                <a:gridCol w="2285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0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AU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AU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Success Criteria</a:t>
                      </a:r>
                      <a:r>
                        <a:rPr lang="en-AU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.</a:t>
                      </a:r>
                      <a:endParaRPr sz="1100" u="none" strike="noStrike" cap="non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51"/>
          <p:cNvGraphicFramePr/>
          <p:nvPr/>
        </p:nvGraphicFramePr>
        <p:xfrm>
          <a:off x="6693449" y="2892370"/>
          <a:ext cx="2134475" cy="700980"/>
        </p:xfrm>
        <a:graphic>
          <a:graphicData uri="http://schemas.openxmlformats.org/drawingml/2006/table">
            <a:tbl>
              <a:tblPr>
                <a:noFill/>
                <a:tableStyleId>{FF318AEC-5CEB-48AF-8040-DEED7DA7CA97}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100" b="1" u="none" strike="noStrike" cap="non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AU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</a:t>
                      </a:r>
                      <a:r>
                        <a:rPr lang="en-AU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- </a:t>
                      </a:r>
                      <a:r>
                        <a:rPr lang="en-AU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write the main ideas</a:t>
                      </a:r>
                      <a:endParaRPr sz="1100" u="none" strike="noStrike" cap="non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1800" dirty="0">
                <a:latin typeface="Twinkl" pitchFamily="2" charset="0"/>
              </a:rPr>
              <a:t>We will explore safety in the laboratory</a:t>
            </a:r>
            <a:endParaRPr lang="en-GB" dirty="0">
              <a:latin typeface="Twinkl" pitchFamily="2" charset="0"/>
            </a:endParaRPr>
          </a:p>
        </p:txBody>
      </p:sp>
      <p:sp>
        <p:nvSpPr>
          <p:cNvPr id="343" name="Google Shape;343;p50"/>
          <p:cNvSpPr txBox="1">
            <a:spLocks noGrp="1"/>
          </p:cNvSpPr>
          <p:nvPr>
            <p:ph type="body" idx="2"/>
          </p:nvPr>
        </p:nvSpPr>
        <p:spPr>
          <a:xfrm>
            <a:off x="511600" y="1623075"/>
            <a:ext cx="6173700" cy="2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AU" dirty="0">
                <a:latin typeface="Twinkl" pitchFamily="2" charset="0"/>
              </a:rPr>
              <a:t>Use the examples below as inspiration.</a:t>
            </a:r>
            <a:endParaRPr dirty="0">
              <a:latin typeface="Twinkl" pitchFamily="2" charset="0"/>
            </a:endParaRPr>
          </a:p>
        </p:txBody>
      </p:sp>
      <p:graphicFrame>
        <p:nvGraphicFramePr>
          <p:cNvPr id="344" name="Google Shape;344;p50"/>
          <p:cNvGraphicFramePr/>
          <p:nvPr>
            <p:extLst>
              <p:ext uri="{D42A27DB-BD31-4B8C-83A1-F6EECF244321}">
                <p14:modId xmlns:p14="http://schemas.microsoft.com/office/powerpoint/2010/main" val="3057687123"/>
              </p:ext>
            </p:extLst>
          </p:nvPr>
        </p:nvGraphicFramePr>
        <p:xfrm>
          <a:off x="6854339" y="1508527"/>
          <a:ext cx="2142625" cy="1203900"/>
        </p:xfrm>
        <a:graphic>
          <a:graphicData uri="http://schemas.openxmlformats.org/drawingml/2006/table">
            <a:tbl>
              <a:tblPr>
                <a:noFill/>
                <a:tableStyleId>{FF318AEC-5CEB-48AF-8040-DEED7DA7CA97}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100" b="1" u="none" strike="noStrike" cap="none">
                          <a:solidFill>
                            <a:srgbClr val="FFFFFF"/>
                          </a:solidFill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100" u="none" strike="noStrike" cap="none" dirty="0"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W</a:t>
                      </a:r>
                      <a:r>
                        <a:rPr lang="en-AU" sz="1100" dirty="0"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hich</a:t>
                      </a:r>
                      <a:r>
                        <a:rPr lang="en-AU" sz="1100" u="none" strike="noStrike" cap="none" dirty="0"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 </a:t>
                      </a:r>
                      <a:r>
                        <a:rPr lang="en-AU" sz="1100" dirty="0"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safety rule are you going to create a poster for?</a:t>
                      </a:r>
                      <a:endParaRPr sz="1100" dirty="0"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dirty="0"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100" dirty="0"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Pair-Share</a:t>
                      </a:r>
                      <a:endParaRPr sz="1100" dirty="0"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45" name="Google Shape;345;p50"/>
          <p:cNvGraphicFramePr/>
          <p:nvPr>
            <p:extLst>
              <p:ext uri="{D42A27DB-BD31-4B8C-83A1-F6EECF244321}">
                <p14:modId xmlns:p14="http://schemas.microsoft.com/office/powerpoint/2010/main" val="4283183919"/>
              </p:ext>
            </p:extLst>
          </p:nvPr>
        </p:nvGraphicFramePr>
        <p:xfrm>
          <a:off x="6858416" y="3975929"/>
          <a:ext cx="2134475" cy="1036260"/>
        </p:xfrm>
        <a:graphic>
          <a:graphicData uri="http://schemas.openxmlformats.org/drawingml/2006/table">
            <a:tbl>
              <a:tblPr>
                <a:noFill/>
                <a:tableStyleId>{FF318AEC-5CEB-48AF-8040-DEED7DA7CA97}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100" b="1" u="none" strike="noStrike" cap="none">
                          <a:solidFill>
                            <a:srgbClr val="FFFFFF"/>
                          </a:solidFill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>
                        <a:latin typeface="Twinkl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AU" sz="1100" dirty="0">
                          <a:solidFill>
                            <a:schemeClr val="dk1"/>
                          </a:solidFill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1 - a room for scientific experiments, research or teaching</a:t>
                      </a:r>
                      <a:endParaRPr sz="1100" u="none" strike="noStrike" cap="none" dirty="0"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6" name="Google Shape;346;p50"/>
          <p:cNvSpPr/>
          <p:nvPr/>
        </p:nvSpPr>
        <p:spPr>
          <a:xfrm>
            <a:off x="552550" y="858546"/>
            <a:ext cx="5896800" cy="628200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>
                <a:latin typeface="Twinkl" pitchFamily="2" charset="0"/>
                <a:ea typeface="Century Gothic"/>
                <a:cs typeface="Century Gothic"/>
                <a:sym typeface="Century Gothic"/>
              </a:rPr>
              <a:t>You will be allocated a </a:t>
            </a:r>
            <a:r>
              <a:rPr lang="en-AU" sz="1800" b="1" dirty="0">
                <a:latin typeface="Twinkl" pitchFamily="2" charset="0"/>
                <a:ea typeface="Century Gothic"/>
                <a:cs typeface="Century Gothic"/>
                <a:sym typeface="Century Gothic"/>
              </a:rPr>
              <a:t>safety rule </a:t>
            </a:r>
            <a:r>
              <a:rPr lang="en-AU" sz="1800" dirty="0">
                <a:latin typeface="Twinkl" pitchFamily="2" charset="0"/>
                <a:ea typeface="Century Gothic"/>
                <a:cs typeface="Century Gothic"/>
                <a:sym typeface="Century Gothic"/>
              </a:rPr>
              <a:t>to make a poster or meme about. </a:t>
            </a:r>
            <a:endParaRPr dirty="0">
              <a:latin typeface="Twinkl" pitchFamily="2" charset="0"/>
            </a:endParaRPr>
          </a:p>
        </p:txBody>
      </p:sp>
      <p:pic>
        <p:nvPicPr>
          <p:cNvPr id="347" name="Google Shape;347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600" y="2966079"/>
            <a:ext cx="3267201" cy="191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3051" y="2712427"/>
            <a:ext cx="2832050" cy="212494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49" name="Google Shape;349;p50"/>
          <p:cNvGraphicFramePr/>
          <p:nvPr>
            <p:extLst>
              <p:ext uri="{D42A27DB-BD31-4B8C-83A1-F6EECF244321}">
                <p14:modId xmlns:p14="http://schemas.microsoft.com/office/powerpoint/2010/main" val="368508244"/>
              </p:ext>
            </p:extLst>
          </p:nvPr>
        </p:nvGraphicFramePr>
        <p:xfrm>
          <a:off x="6858415" y="2828050"/>
          <a:ext cx="2134475" cy="1036260"/>
        </p:xfrm>
        <a:graphic>
          <a:graphicData uri="http://schemas.openxmlformats.org/drawingml/2006/table">
            <a:tbl>
              <a:tblPr>
                <a:noFill/>
                <a:tableStyleId>{49FEEF69-42BF-4F7F-8992-36E579A8A738}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100" b="1" dirty="0">
                          <a:solidFill>
                            <a:srgbClr val="FFFFFF"/>
                          </a:solidFill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 dirty="0">
                        <a:solidFill>
                          <a:srgbClr val="FFFFFF"/>
                        </a:solidFill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100" dirty="0"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Students, remember that </a:t>
                      </a:r>
                      <a:r>
                        <a:rPr lang="en-AU" sz="1100" dirty="0">
                          <a:solidFill>
                            <a:schemeClr val="dk1"/>
                          </a:solidFill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safety rules stop people from being hurt or injured.</a:t>
                      </a:r>
                      <a:endParaRPr sz="1100" dirty="0"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body" idx="1"/>
          </p:nvPr>
        </p:nvSpPr>
        <p:spPr>
          <a:xfrm>
            <a:off x="586550" y="243050"/>
            <a:ext cx="79860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b="1"/>
              <a:t>Do not delete this slide.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AU"/>
              <a:t>This slide is designed so that you can copy the </a:t>
            </a:r>
            <a:r>
              <a:rPr lang="en-AU" b="1"/>
              <a:t>prompt box</a:t>
            </a:r>
            <a:r>
              <a:rPr lang="en-AU"/>
              <a:t> you need and insert it into your slides.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AU"/>
              <a:t>This slide is hidden and will not be included when presenting your lesson.</a:t>
            </a:r>
            <a:endParaRPr/>
          </a:p>
        </p:txBody>
      </p:sp>
      <p:graphicFrame>
        <p:nvGraphicFramePr>
          <p:cNvPr id="194" name="Google Shape;194;p33"/>
          <p:cNvGraphicFramePr/>
          <p:nvPr/>
        </p:nvGraphicFramePr>
        <p:xfrm>
          <a:off x="2040790" y="3654050"/>
          <a:ext cx="2134475" cy="738515"/>
        </p:xfrm>
        <a:graphic>
          <a:graphicData uri="http://schemas.openxmlformats.org/drawingml/2006/table">
            <a:tbl>
              <a:tblPr>
                <a:noFill/>
                <a:tableStyleId>{49FEEF69-42BF-4F7F-8992-36E579A8A738}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0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TEACHER CUE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74E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5" name="Google Shape;195;p33"/>
          <p:cNvGraphicFramePr/>
          <p:nvPr/>
        </p:nvGraphicFramePr>
        <p:xfrm>
          <a:off x="2040800" y="2531575"/>
          <a:ext cx="2134475" cy="700980"/>
        </p:xfrm>
        <a:graphic>
          <a:graphicData uri="http://schemas.openxmlformats.org/drawingml/2006/table">
            <a:tbl>
              <a:tblPr>
                <a:noFill/>
                <a:tableStyleId>{49FEEF69-42BF-4F7F-8992-36E579A8A738}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6" name="Google Shape;196;p33"/>
          <p:cNvGraphicFramePr/>
          <p:nvPr/>
        </p:nvGraphicFramePr>
        <p:xfrm>
          <a:off x="586550" y="2531575"/>
          <a:ext cx="1224575" cy="350490"/>
        </p:xfrm>
        <a:graphic>
          <a:graphicData uri="http://schemas.openxmlformats.org/drawingml/2006/table">
            <a:tbl>
              <a:tblPr>
                <a:noFill/>
                <a:tableStyleId>{49FEEF69-42BF-4F7F-8992-36E579A8A738}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7" name="Google Shape;197;p33"/>
          <p:cNvGraphicFramePr/>
          <p:nvPr/>
        </p:nvGraphicFramePr>
        <p:xfrm>
          <a:off x="586550" y="31772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{49FEEF69-42BF-4F7F-8992-36E579A8A738}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8" name="Google Shape;198;p33"/>
          <p:cNvGraphicFramePr/>
          <p:nvPr/>
        </p:nvGraphicFramePr>
        <p:xfrm>
          <a:off x="4439730" y="3654038"/>
          <a:ext cx="2134475" cy="868620"/>
        </p:xfrm>
        <a:graphic>
          <a:graphicData uri="http://schemas.openxmlformats.org/drawingml/2006/table">
            <a:tbl>
              <a:tblPr>
                <a:noFill/>
                <a:tableStyleId>{49FEEF69-42BF-4F7F-8992-36E579A8A738}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you already know….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9" name="Google Shape;199;p33"/>
          <p:cNvGraphicFramePr/>
          <p:nvPr/>
        </p:nvGraphicFramePr>
        <p:xfrm>
          <a:off x="6838660" y="2531563"/>
          <a:ext cx="2142625" cy="904280"/>
        </p:xfrm>
        <a:graphic>
          <a:graphicData uri="http://schemas.openxmlformats.org/drawingml/2006/table">
            <a:tbl>
              <a:tblPr>
                <a:noFill/>
                <a:tableStyleId>{49FEEF69-42BF-4F7F-8992-36E579A8A738}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0" name="Google Shape;200;p33"/>
          <p:cNvGraphicFramePr/>
          <p:nvPr/>
        </p:nvGraphicFramePr>
        <p:xfrm>
          <a:off x="4439720" y="2531575"/>
          <a:ext cx="2134475" cy="700980"/>
        </p:xfrm>
        <a:graphic>
          <a:graphicData uri="http://schemas.openxmlformats.org/drawingml/2006/table">
            <a:tbl>
              <a:tblPr>
                <a:noFill/>
                <a:tableStyleId>{49FEEF69-42BF-4F7F-8992-36E579A8A738}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remember….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1" name="Google Shape;201;p33"/>
          <p:cNvGraphicFramePr/>
          <p:nvPr/>
        </p:nvGraphicFramePr>
        <p:xfrm>
          <a:off x="6838650" y="3654050"/>
          <a:ext cx="2142625" cy="783840"/>
        </p:xfrm>
        <a:graphic>
          <a:graphicData uri="http://schemas.openxmlformats.org/drawingml/2006/table">
            <a:tbl>
              <a:tblPr>
                <a:noFill/>
                <a:tableStyleId>{49FEEF69-42BF-4F7F-8992-36E579A8A738}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EXTENSION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/>
          <p:nvPr/>
        </p:nvSpPr>
        <p:spPr>
          <a:xfrm>
            <a:off x="616150" y="375050"/>
            <a:ext cx="7467300" cy="41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latin typeface="Twinkl" pitchFamily="2" charset="0"/>
                <a:ea typeface="Century Gothic"/>
                <a:cs typeface="Century Gothic"/>
                <a:sym typeface="Century Gothic"/>
              </a:rPr>
              <a:t>1) </a:t>
            </a:r>
            <a:r>
              <a:rPr lang="en-GB" sz="4400" b="1" dirty="0">
                <a:latin typeface="Twinkl" pitchFamily="2" charset="0"/>
                <a:ea typeface="Century Gothic"/>
                <a:cs typeface="Century Gothic"/>
                <a:sym typeface="Century Gothic"/>
              </a:rPr>
              <a:t>List </a:t>
            </a:r>
            <a:r>
              <a:rPr lang="en-GB" sz="4400" dirty="0">
                <a:latin typeface="Twinkl" pitchFamily="2" charset="0"/>
                <a:ea typeface="Century Gothic"/>
                <a:cs typeface="Century Gothic"/>
                <a:sym typeface="Century Gothic"/>
              </a:rPr>
              <a:t>potential </a:t>
            </a:r>
            <a:r>
              <a:rPr lang="en-AU" sz="4400" dirty="0">
                <a:latin typeface="Twinkl" pitchFamily="2" charset="0"/>
                <a:ea typeface="Century Gothic"/>
                <a:cs typeface="Century Gothic"/>
                <a:sym typeface="Century Gothic"/>
              </a:rPr>
              <a:t>hazards you could find in a laboratory. 						</a:t>
            </a:r>
            <a:endParaRPr sz="4400" dirty="0">
              <a:latin typeface="Twinkl" pitchFamily="2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latin typeface="Twinkl" pitchFamily="2" charset="0"/>
                <a:ea typeface="Century Gothic"/>
                <a:cs typeface="Century Gothic"/>
                <a:sym typeface="Century Gothic"/>
              </a:rPr>
              <a:t>2) </a:t>
            </a:r>
            <a:r>
              <a:rPr lang="en-GB" sz="4400" b="1" dirty="0">
                <a:latin typeface="Twinkl" pitchFamily="2" charset="0"/>
                <a:ea typeface="Century Gothic"/>
                <a:cs typeface="Century Gothic"/>
                <a:sym typeface="Century Gothic"/>
              </a:rPr>
              <a:t>Create </a:t>
            </a:r>
            <a:r>
              <a:rPr lang="en-GB" sz="4400" dirty="0">
                <a:latin typeface="Twinkl" pitchFamily="2" charset="0"/>
                <a:ea typeface="Century Gothic"/>
                <a:cs typeface="Century Gothic"/>
                <a:sym typeface="Century Gothic"/>
              </a:rPr>
              <a:t>three rules that would help reduce those hazards. </a:t>
            </a:r>
            <a:endParaRPr sz="4400" b="1" dirty="0">
              <a:latin typeface="Twinkl" pitchFamily="2" charset="0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AU" sz="4800"/>
              <a:t>DEMONSTRATE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AU" sz="4800">
                <a:solidFill>
                  <a:srgbClr val="0B5394"/>
                </a:solidFill>
              </a:rPr>
              <a:t>SHOW WITH ACTION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AU" sz="4800"/>
              <a:t>GESTURE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AU" sz="4800">
                <a:solidFill>
                  <a:srgbClr val="0B5394"/>
                </a:solidFill>
              </a:rPr>
              <a:t>TO SHOW WITH ACTION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AU" sz="4800"/>
              <a:t>LABORATORY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AU" sz="4800">
                <a:solidFill>
                  <a:srgbClr val="0B5394"/>
                </a:solidFill>
              </a:rPr>
              <a:t>ROOM FOR SCIENCE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AU" sz="4800"/>
              <a:t>TRACK WITH ME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AU" sz="4800">
                <a:solidFill>
                  <a:srgbClr val="0B5394"/>
                </a:solidFill>
              </a:rPr>
              <a:t>READ SILENTLY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AU" sz="4800"/>
              <a:t>READ WITH ME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AU" sz="4800">
                <a:solidFill>
                  <a:srgbClr val="0B5394"/>
                </a:solidFill>
              </a:rPr>
              <a:t>READ ALOUD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466890" cy="20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AU" sz="2000" dirty="0">
                <a:latin typeface="Twinkl" pitchFamily="2" charset="0"/>
              </a:rPr>
              <a:t>We will define laboratory</a:t>
            </a:r>
            <a:endParaRPr dirty="0">
              <a:latin typeface="Twinkl" pitchFamily="2" charset="0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AU" sz="2000" dirty="0">
                <a:latin typeface="Twinkl" pitchFamily="2" charset="0"/>
              </a:rPr>
              <a:t>We will list safety rules for the laboratory</a:t>
            </a:r>
            <a:endParaRPr sz="2000" dirty="0">
              <a:latin typeface="Twinkl" pitchFamily="2" charset="0"/>
            </a:endParaRPr>
          </a:p>
        </p:txBody>
      </p:sp>
      <p:sp>
        <p:nvSpPr>
          <p:cNvPr id="247" name="Google Shape;247;p41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AU" sz="3600" dirty="0">
                <a:latin typeface="Twinkl" pitchFamily="2" charset="0"/>
              </a:rPr>
              <a:t>We will explore safety in the laboratory</a:t>
            </a:r>
            <a:endParaRPr sz="3600" dirty="0">
              <a:latin typeface="Twinkl" pitchFamily="2" charset="0"/>
            </a:endParaRPr>
          </a:p>
        </p:txBody>
      </p:sp>
      <p:graphicFrame>
        <p:nvGraphicFramePr>
          <p:cNvPr id="248" name="Google Shape;248;p41"/>
          <p:cNvGraphicFramePr/>
          <p:nvPr/>
        </p:nvGraphicFramePr>
        <p:xfrm>
          <a:off x="6693451" y="3825530"/>
          <a:ext cx="2134475" cy="924640"/>
        </p:xfrm>
        <a:graphic>
          <a:graphicData uri="http://schemas.openxmlformats.org/drawingml/2006/table">
            <a:tbl>
              <a:tblPr>
                <a:noFill/>
                <a:tableStyleId>{FF318AEC-5CEB-48AF-8040-DEED7DA7CA97}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9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AU" sz="1100" b="1" u="none" strike="noStrike" cap="non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DECLARE THE OBJECTIVE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AU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the learning objective to your partner.</a:t>
                      </a:r>
                      <a:endParaRPr sz="1100" u="none" strike="noStrike" cap="non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0" name="Google Shape;250;p41"/>
          <p:cNvGraphicFramePr/>
          <p:nvPr/>
        </p:nvGraphicFramePr>
        <p:xfrm>
          <a:off x="7603350" y="2294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{FF318AEC-5CEB-48AF-8040-DEED7DA7CA97}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100" b="1" u="none" strike="noStrike" cap="non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1" name="Google Shape;251;p41"/>
          <p:cNvGraphicFramePr/>
          <p:nvPr/>
        </p:nvGraphicFramePr>
        <p:xfrm>
          <a:off x="7603350" y="7389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{FF318AEC-5CEB-48AF-8040-DEED7DA7CA97}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100" b="1" u="none" strike="noStrike" cap="non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ASC EDI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8f659357-f805-491c-ad0b-5621b2de6466" xsi:nil="true"/>
    <SharedWithUsers xmlns="d5c732d2-f217-444a-91d8-37c5714ca695">
      <UserInfo>
        <DisplayName/>
        <AccountId xsi:nil="true"/>
        <AccountType/>
      </UserInfo>
    </SharedWithUsers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B4645A3-D7D6-4646-B01F-51728E69AFA3}"/>
</file>

<file path=customXml/itemProps2.xml><?xml version="1.0" encoding="utf-8"?>
<ds:datastoreItem xmlns:ds="http://schemas.openxmlformats.org/officeDocument/2006/customXml" ds:itemID="{F43A2044-B8A1-48FE-87A5-4B781E2C3E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5F88000-59E3-4FAE-A1BA-F3DEACE556E9}">
  <ds:schemaRefs>
    <ds:schemaRef ds:uri="http://schemas.microsoft.com/office/2006/metadata/properties"/>
    <ds:schemaRef ds:uri="http://schemas.microsoft.com/office/infopath/2007/PartnerControls"/>
    <ds:schemaRef ds:uri="8f659357-f805-491c-ad0b-5621b2de6466"/>
    <ds:schemaRef ds:uri="d5c732d2-f217-444a-91d8-37c5714ca69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922</Words>
  <Application>Microsoft Office PowerPoint</Application>
  <PresentationFormat>On-screen Show (16:9)</PresentationFormat>
  <Paragraphs>132</Paragraphs>
  <Slides>18</Slides>
  <Notes>18</Notes>
  <HiddenSlides>1</HiddenSlides>
  <MMClips>2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Simple Light</vt:lpstr>
      <vt:lpstr>Simple Light</vt:lpstr>
      <vt:lpstr>ASC EDI Template</vt:lpstr>
      <vt:lpstr>LABORATORY SAFETY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will explore safety in the laboratory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will summarise₁ the safety rules within a laboratory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LABORATORY SAFETY</dc:title>
  <dc:creator>MissAlex</dc:creator>
  <cp:lastModifiedBy>Shanae Alexander</cp:lastModifiedBy>
  <cp:revision>7</cp:revision>
  <dcterms:modified xsi:type="dcterms:W3CDTF">2023-02-02T10:11:08Z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xd_ProgID">
    <vt:lpwstr/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bool>false</vt:bool>
  </property>
  <property fmtid="{D5CDD505-2E9C-101B-9397-08002B2CF9AE}" pid="11" name="MediaServiceImageTags">
    <vt:lpwstr/>
  </property>
</Properties>
</file>